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59" r:id="rId7"/>
    <p:sldId id="260" r:id="rId8"/>
    <p:sldId id="261" r:id="rId9"/>
    <p:sldId id="262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79A28-A808-46AC-B73F-69DC95B9BB29}" type="datetimeFigureOut">
              <a:rPr lang="en-US" smtClean="0"/>
              <a:pPr/>
              <a:t>9/18/12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39B11-91DC-4E42-9371-D54AF6BB00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Volumes/JBOISSE/SCIENCE/EARTH%20SCIENCE/Earth%20Science/1st%20Quarter%20Mini%20Curriculum%20&amp;%20Project/Mini-curriculum/Metric%20Confusion%20American%20Chopper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Volumes/JBOISSE/SCIENCE/EARTH%20SCIENCE/Earth%20Science/1st%20Quarter%20Mini%20Curriculum%20&amp;%20Project/Mini-curriculum/Observation%20video%20Clue-style.wmv" TargetMode="External"/><Relationship Id="rId3" Type="http://schemas.openxmlformats.org/officeDocument/2006/relationships/hyperlink" Target="file://localhost/Volumes/JBOISSE/SCIENCE/EARTH%20SCIENCE/Earth%20Science/1st%20Quarter%20Mini%20Curriculum%20&amp;%20Project/Mini-curriculum/Observation%20video%20bballplayers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/>
          <a:lstStyle/>
          <a:p>
            <a:r>
              <a:rPr lang="en-US" dirty="0" smtClean="0"/>
              <a:t>Scientific Method and Metric System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3120112" cy="19500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88870">
            <a:off x="3839238" y="3073057"/>
            <a:ext cx="2286076" cy="3121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1524000"/>
            <a:ext cx="2761580" cy="3121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Rewrite your hypothesis word for word!</a:t>
            </a:r>
          </a:p>
          <a:p>
            <a:r>
              <a:rPr lang="en-US" dirty="0" smtClean="0"/>
              <a:t>Describe to the reader the trend shown in the graph. Use </a:t>
            </a:r>
            <a:r>
              <a:rPr lang="en-US" dirty="0" err="1" smtClean="0"/>
              <a:t>qualit</a:t>
            </a:r>
            <a:r>
              <a:rPr lang="en-US" dirty="0" smtClean="0"/>
              <a:t>.(</a:t>
            </a:r>
            <a:r>
              <a:rPr lang="en-US" dirty="0" err="1" smtClean="0"/>
              <a:t>observ</a:t>
            </a:r>
            <a:r>
              <a:rPr lang="en-US" dirty="0" smtClean="0"/>
              <a:t>.) and </a:t>
            </a:r>
            <a:r>
              <a:rPr lang="en-US" dirty="0" err="1" smtClean="0"/>
              <a:t>quantit</a:t>
            </a:r>
            <a:r>
              <a:rPr lang="en-US" dirty="0" smtClean="0"/>
              <a:t>. (#) data!</a:t>
            </a:r>
          </a:p>
          <a:p>
            <a:r>
              <a:rPr lang="en-US" dirty="0" smtClean="0"/>
              <a:t>Explain the science that</a:t>
            </a:r>
          </a:p>
          <a:p>
            <a:pPr>
              <a:buNone/>
            </a:pPr>
            <a:r>
              <a:rPr lang="en-US" dirty="0" smtClean="0"/>
              <a:t>    rationalizes the trend you saw.</a:t>
            </a:r>
          </a:p>
          <a:p>
            <a:r>
              <a:rPr lang="en-US" dirty="0" smtClean="0"/>
              <a:t>Provide 2 sources of error that</a:t>
            </a:r>
          </a:p>
          <a:p>
            <a:pPr>
              <a:buNone/>
            </a:pPr>
            <a:r>
              <a:rPr lang="en-US" dirty="0" smtClean="0"/>
              <a:t>    may have thrown off your data</a:t>
            </a:r>
          </a:p>
          <a:p>
            <a:endParaRPr lang="en-US" dirty="0"/>
          </a:p>
        </p:txBody>
      </p:sp>
      <p:pic>
        <p:nvPicPr>
          <p:cNvPr id="1027" name="Picture 3" descr="C:\Documents and Settings\elizabeth_parvo.NK\Local Settings\Temporary Internet Files\Content.IE5\H5BQT2K4\MMj0283590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1242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formal writing: </a:t>
            </a:r>
            <a:br>
              <a:rPr lang="en-US" dirty="0" smtClean="0"/>
            </a:br>
            <a:r>
              <a:rPr lang="en-US" dirty="0" smtClean="0"/>
              <a:t>No I, me, my or you!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think the reason for the results….</a:t>
            </a:r>
          </a:p>
          <a:p>
            <a:r>
              <a:rPr lang="en-US" dirty="0" smtClean="0"/>
              <a:t>You need to gather your materials….</a:t>
            </a:r>
          </a:p>
          <a:p>
            <a:r>
              <a:rPr lang="en-US" dirty="0" smtClean="0"/>
              <a:t>My results show…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One possible reason for the results…</a:t>
            </a:r>
          </a:p>
          <a:p>
            <a:r>
              <a:rPr lang="en-US" dirty="0" smtClean="0"/>
              <a:t>Gather the following materials…</a:t>
            </a:r>
          </a:p>
          <a:p>
            <a:r>
              <a:rPr lang="en-US" dirty="0" smtClean="0"/>
              <a:t>The results show…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838200"/>
            <a:ext cx="5867400" cy="57693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152400"/>
            <a:ext cx="541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Steps of the Scientific Method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69001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Remember the </a:t>
            </a:r>
            <a:r>
              <a:rPr lang="en-US" dirty="0" smtClean="0">
                <a:hlinkClick r:id="rId2" action="ppaction://hlinkfile"/>
              </a:rPr>
              <a:t>American Choppers</a:t>
            </a:r>
            <a:r>
              <a:rPr lang="en-US" dirty="0" smtClean="0"/>
              <a:t>’ confusion with English measurements?!?</a:t>
            </a:r>
          </a:p>
          <a:p>
            <a:r>
              <a:rPr lang="en-US" u="sng" dirty="0" smtClean="0"/>
              <a:t>Always</a:t>
            </a:r>
            <a:r>
              <a:rPr lang="en-US" dirty="0" smtClean="0"/>
              <a:t> measure mass in grams, distance in meters, volume in liters, temperature in </a:t>
            </a:r>
            <a:r>
              <a:rPr lang="en-US" dirty="0" smtClean="0">
                <a:latin typeface="Times"/>
              </a:rPr>
              <a:t>º</a:t>
            </a:r>
            <a:r>
              <a:rPr lang="en-US" dirty="0" smtClean="0"/>
              <a:t>C, and time in seconds</a:t>
            </a:r>
          </a:p>
          <a:p>
            <a:r>
              <a:rPr lang="en-US" dirty="0" smtClean="0"/>
              <a:t>Remember how to convert from one unit to another using the metric staircase (count stairs and remember the direction to move decimal point)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</a:t>
            </a:r>
            <a:r>
              <a:rPr lang="en-US" dirty="0" smtClean="0"/>
              <a:t>bservation skills in the </a:t>
            </a:r>
            <a:r>
              <a:rPr lang="en-US" dirty="0" smtClean="0">
                <a:hlinkClick r:id="rId2" action="ppaction://hlinkfile"/>
              </a:rPr>
              <a:t>Clue-style clip</a:t>
            </a:r>
            <a:r>
              <a:rPr lang="en-US" dirty="0" smtClean="0"/>
              <a:t> &amp; </a:t>
            </a:r>
            <a:r>
              <a:rPr lang="en-US" dirty="0" smtClean="0">
                <a:hlinkClick r:id="rId3" action="ppaction://hlinkfile"/>
              </a:rPr>
              <a:t>Basketball clip</a:t>
            </a:r>
            <a:r>
              <a:rPr lang="en-US" dirty="0" smtClean="0"/>
              <a:t>.</a:t>
            </a:r>
          </a:p>
          <a:p>
            <a:r>
              <a:rPr lang="en-US" b="1" u="sng" dirty="0" err="1" smtClean="0"/>
              <a:t>QUALIT</a:t>
            </a:r>
            <a:r>
              <a:rPr lang="en-US" dirty="0" err="1" smtClean="0"/>
              <a:t>ative</a:t>
            </a:r>
            <a:r>
              <a:rPr lang="en-US" dirty="0" smtClean="0"/>
              <a:t> observations: based on the QUALITIES of an object using 5 senses</a:t>
            </a:r>
          </a:p>
          <a:p>
            <a:r>
              <a:rPr lang="en-US" b="1" u="sng" dirty="0" err="1" smtClean="0"/>
              <a:t>QUANTIT</a:t>
            </a:r>
            <a:r>
              <a:rPr lang="en-US" dirty="0" err="1" smtClean="0"/>
              <a:t>ative</a:t>
            </a:r>
            <a:r>
              <a:rPr lang="en-US" dirty="0" smtClean="0"/>
              <a:t> observations: when you count or measure QUANTITIES of an object</a:t>
            </a:r>
          </a:p>
          <a:p>
            <a:r>
              <a:rPr lang="en-US" u="sng" dirty="0" smtClean="0"/>
              <a:t>Inferences</a:t>
            </a:r>
            <a:r>
              <a:rPr lang="en-US" dirty="0" smtClean="0"/>
              <a:t>: logical statements that attempt to explain the pattern of observations using prior knowledge.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vs.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 smtClean="0"/>
              <a:t>Precision</a:t>
            </a:r>
            <a:r>
              <a:rPr lang="en-US" dirty="0" smtClean="0"/>
              <a:t>: exactness of a measurement</a:t>
            </a:r>
          </a:p>
          <a:p>
            <a:r>
              <a:rPr lang="en-US" b="1" u="sng" dirty="0" smtClean="0"/>
              <a:t>Accuracy</a:t>
            </a:r>
            <a:r>
              <a:rPr lang="en-US" dirty="0" smtClean="0"/>
              <a:t>: a description of how close a measurement is to the true value of the quantity measured</a:t>
            </a:r>
          </a:p>
          <a:p>
            <a:r>
              <a:rPr lang="en-US" dirty="0" smtClean="0"/>
              <a:t>Ex: If you measure the long jump with a tape measure that has a broken tip (top), you can still read 4.14m PRECISELY. But that number is not ACCURATE because it’s not the actual distance of the jump.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838200"/>
            <a:ext cx="5867400" cy="57693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152400"/>
            <a:ext cx="541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Steps of the Scientific Method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2193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Parts of the Scientific Method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Scientific Method</a:t>
            </a:r>
            <a:r>
              <a:rPr lang="en-US" dirty="0" smtClean="0"/>
              <a:t>: a logical, scientific approach to problem solving</a:t>
            </a:r>
          </a:p>
          <a:p>
            <a:r>
              <a:rPr lang="en-US" b="1" u="sng" dirty="0" smtClean="0"/>
              <a:t>Testable question</a:t>
            </a:r>
            <a:r>
              <a:rPr lang="en-US" dirty="0" smtClean="0"/>
              <a:t>: question that asks how changing one variable will affect results</a:t>
            </a:r>
          </a:p>
          <a:p>
            <a:r>
              <a:rPr lang="en-US" b="1" u="sng" dirty="0" smtClean="0"/>
              <a:t>Purpose</a:t>
            </a:r>
            <a:r>
              <a:rPr lang="en-US" dirty="0" smtClean="0"/>
              <a:t>:  written as “To observe…” or “To measure…”</a:t>
            </a:r>
          </a:p>
          <a:p>
            <a:r>
              <a:rPr lang="en-US" b="1" u="sng" dirty="0" smtClean="0"/>
              <a:t>Hypothesis</a:t>
            </a:r>
            <a:r>
              <a:rPr lang="en-US" dirty="0" smtClean="0"/>
              <a:t>: a 3 part sentence that describes the experiment, makes a prediction and presents an educated guess to explain predicted results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9800" y="1600200"/>
            <a:ext cx="2971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How does increasing the hole in a parachute affect drop time?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To observe how increasing the diameter of the hole affects parachute  drop time.</a:t>
            </a:r>
            <a:endParaRPr lang="en-US" sz="2400" dirty="0"/>
          </a:p>
        </p:txBody>
      </p:sp>
      <p:pic>
        <p:nvPicPr>
          <p:cNvPr id="4098" name="Picture 2" descr="C:\Documents and Settings\elizabeth_parvo.NK\Local Settings\Temporary Internet Files\Content.IE5\MAG6U4PY\MMj0354670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4572000"/>
            <a:ext cx="1171575" cy="1921383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 flipV="1">
            <a:off x="5181600" y="3429000"/>
            <a:ext cx="1066800" cy="30480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486400" y="2209800"/>
            <a:ext cx="7620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Scientific Method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en-US" dirty="0" smtClean="0"/>
              <a:t>ndependent variable: the factor “</a:t>
            </a:r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en-US" dirty="0" smtClean="0"/>
              <a:t>” change in an experiment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r>
              <a:rPr lang="en-US" dirty="0" smtClean="0"/>
              <a:t>ependent variable: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r>
              <a:rPr lang="en-US" dirty="0" smtClean="0"/>
              <a:t>ata collected when experimenting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</a:t>
            </a:r>
            <a:r>
              <a:rPr lang="en-US" dirty="0" smtClean="0"/>
              <a:t>tandardizing variables: parts of </a:t>
            </a:r>
            <a:r>
              <a:rPr lang="en-US" dirty="0" err="1" smtClean="0"/>
              <a:t>exper</a:t>
            </a:r>
            <a:r>
              <a:rPr lang="en-US" dirty="0" smtClean="0"/>
              <a:t>. NOT influenced by the IV; </a:t>
            </a:r>
            <a:r>
              <a:rPr lang="en-US" dirty="0" smtClean="0">
                <a:solidFill>
                  <a:srgbClr val="008000"/>
                </a:solidFill>
              </a:rPr>
              <a:t>S</a:t>
            </a:r>
            <a:r>
              <a:rPr lang="en-US" dirty="0" smtClean="0"/>
              <a:t>tuff that </a:t>
            </a:r>
            <a:r>
              <a:rPr lang="en-US" dirty="0" smtClean="0">
                <a:solidFill>
                  <a:srgbClr val="008000"/>
                </a:solidFill>
              </a:rPr>
              <a:t>S</a:t>
            </a:r>
            <a:r>
              <a:rPr lang="en-US" dirty="0" smtClean="0"/>
              <a:t>tays the </a:t>
            </a:r>
            <a:r>
              <a:rPr lang="en-US" dirty="0" smtClean="0">
                <a:solidFill>
                  <a:srgbClr val="008000"/>
                </a:solidFill>
              </a:rPr>
              <a:t>S</a:t>
            </a:r>
            <a:r>
              <a:rPr lang="en-US" dirty="0" smtClean="0"/>
              <a:t>ame</a:t>
            </a:r>
          </a:p>
          <a:p>
            <a:r>
              <a:rPr lang="en-US" dirty="0" smtClean="0"/>
              <a:t>Control group: the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group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that receives no treatment or a standard treatment…gives baseline reading for comparing results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324600" y="1600200"/>
            <a:ext cx="2590800" cy="4525963"/>
          </a:xfrm>
        </p:spPr>
        <p:txBody>
          <a:bodyPr>
            <a:normAutofit fontScale="92500" lnSpcReduction="10000"/>
          </a:bodyPr>
          <a:lstStyle/>
          <a:p>
            <a:pPr marL="109538" indent="-109538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sz="2600" dirty="0" smtClean="0"/>
              <a:t>parachute hole diameter</a:t>
            </a:r>
          </a:p>
          <a:p>
            <a:pPr marL="109538" indent="-109538">
              <a:buNone/>
            </a:pPr>
            <a:r>
              <a:rPr lang="en-US" sz="2600" b="1" dirty="0" smtClean="0">
                <a:solidFill>
                  <a:schemeClr val="accent1"/>
                </a:solidFill>
              </a:rPr>
              <a:t>D</a:t>
            </a:r>
            <a:r>
              <a:rPr lang="en-US" sz="2600" dirty="0" smtClean="0">
                <a:solidFill>
                  <a:schemeClr val="accent1"/>
                </a:solidFill>
              </a:rPr>
              <a:t>: </a:t>
            </a:r>
            <a:r>
              <a:rPr lang="en-US" sz="2600" dirty="0" smtClean="0"/>
              <a:t>drop time</a:t>
            </a:r>
          </a:p>
          <a:p>
            <a:pPr marL="109538" indent="-109538">
              <a:buNone/>
            </a:pPr>
            <a:r>
              <a:rPr lang="en-US" sz="2600" b="1" dirty="0" smtClean="0">
                <a:solidFill>
                  <a:srgbClr val="008000"/>
                </a:solidFill>
              </a:rPr>
              <a:t>SV</a:t>
            </a:r>
            <a:r>
              <a:rPr lang="en-US" sz="2600" dirty="0" smtClean="0"/>
              <a:t>: drop height, parachute mass, length of strings, etc</a:t>
            </a:r>
          </a:p>
          <a:p>
            <a:pPr marL="109538" indent="-109538">
              <a:buNone/>
            </a:pPr>
            <a:r>
              <a:rPr lang="en-US" sz="2600" b="1" dirty="0" smtClean="0">
                <a:solidFill>
                  <a:srgbClr val="604A7B"/>
                </a:solidFill>
              </a:rPr>
              <a:t>CG</a:t>
            </a:r>
            <a:r>
              <a:rPr lang="en-US" sz="2600" dirty="0" smtClean="0"/>
              <a:t>: unaltered parachute with standard hole size (compare data to this!)</a:t>
            </a:r>
            <a:endParaRPr lang="en-US" sz="2600" dirty="0"/>
          </a:p>
        </p:txBody>
      </p:sp>
      <p:pic>
        <p:nvPicPr>
          <p:cNvPr id="3074" name="Picture 2" descr="C:\Documents and Settings\elizabeth_parvo.NK\Local Settings\Temporary Internet Files\Content.IE5\4NL0K2NN\MCj025039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28600"/>
            <a:ext cx="1524000" cy="2477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If the </a:t>
            </a:r>
            <a:r>
              <a:rPr lang="en-US" dirty="0" smtClean="0">
                <a:solidFill>
                  <a:srgbClr val="C00000"/>
                </a:solidFill>
              </a:rPr>
              <a:t>independent variable </a:t>
            </a:r>
            <a:r>
              <a:rPr lang="en-US" dirty="0" smtClean="0"/>
              <a:t>is increased/decreased (choose one!)…</a:t>
            </a:r>
          </a:p>
          <a:p>
            <a:r>
              <a:rPr lang="en-US" dirty="0" smtClean="0"/>
              <a:t>Then the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dependent variable </a:t>
            </a:r>
            <a:r>
              <a:rPr lang="en-US" dirty="0" smtClean="0"/>
              <a:t>will increase/decrease (predict only one!)…</a:t>
            </a:r>
          </a:p>
          <a:p>
            <a:r>
              <a:rPr lang="en-US" dirty="0" smtClean="0"/>
              <a:t>Because of “this scientific principle” (you will need to do some research for this!)</a:t>
            </a:r>
          </a:p>
          <a:p>
            <a:r>
              <a:rPr lang="en-US" sz="2800" dirty="0" smtClean="0"/>
              <a:t>Ex: If </a:t>
            </a:r>
            <a:r>
              <a:rPr lang="en-US" sz="2800" dirty="0" smtClean="0">
                <a:solidFill>
                  <a:srgbClr val="FF0000"/>
                </a:solidFill>
              </a:rPr>
              <a:t>the size of the hole in a parachute </a:t>
            </a:r>
            <a:r>
              <a:rPr lang="en-US" sz="2800" dirty="0" smtClean="0"/>
              <a:t>is </a:t>
            </a:r>
            <a:r>
              <a:rPr lang="en-US" sz="2800" i="1" dirty="0" smtClean="0"/>
              <a:t>increased</a:t>
            </a:r>
            <a:r>
              <a:rPr lang="en-US" sz="2800" dirty="0" smtClean="0"/>
              <a:t> then its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drop time </a:t>
            </a:r>
            <a:r>
              <a:rPr lang="en-US" sz="2800" dirty="0" smtClean="0"/>
              <a:t>will </a:t>
            </a:r>
            <a:r>
              <a:rPr lang="en-US" sz="2800" i="1" dirty="0" smtClean="0"/>
              <a:t>decrease</a:t>
            </a:r>
            <a:r>
              <a:rPr lang="en-US" sz="2800" dirty="0" smtClean="0"/>
              <a:t> because air resistance will decrease allowing the parachute to fall faster.</a:t>
            </a:r>
          </a:p>
        </p:txBody>
      </p:sp>
      <p:pic>
        <p:nvPicPr>
          <p:cNvPr id="2051" name="Picture 3" descr="C:\Documents and Settings\elizabeth_parvo.NK\Local Settings\Temporary Internet Files\Content.IE5\4NL0K2NN\MCj025039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609600"/>
            <a:ext cx="1753354" cy="2850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Recorded in a data table</a:t>
            </a:r>
          </a:p>
          <a:p>
            <a:pPr lvl="1"/>
            <a:r>
              <a:rPr lang="en-US" dirty="0" smtClean="0"/>
              <a:t>At least 3 columns of test groups w/units</a:t>
            </a:r>
          </a:p>
          <a:p>
            <a:pPr lvl="1"/>
            <a:r>
              <a:rPr lang="en-US" dirty="0" smtClean="0"/>
              <a:t>10 trials listed w/average row!</a:t>
            </a:r>
          </a:p>
          <a:p>
            <a:r>
              <a:rPr lang="en-US" dirty="0" smtClean="0"/>
              <a:t>Analyzed using graphs:</a:t>
            </a:r>
          </a:p>
          <a:p>
            <a:pPr lvl="1"/>
            <a:r>
              <a:rPr lang="en-US" dirty="0" smtClean="0"/>
              <a:t>Pie chart: comparing percentages</a:t>
            </a:r>
          </a:p>
          <a:p>
            <a:pPr lvl="1"/>
            <a:r>
              <a:rPr lang="en-US" dirty="0" smtClean="0"/>
              <a:t>Bar graph: comparing values</a:t>
            </a:r>
          </a:p>
          <a:p>
            <a:pPr lvl="1"/>
            <a:r>
              <a:rPr lang="en-US" dirty="0" smtClean="0"/>
              <a:t>Line graphs: showing trends between the independent variable and the dependent variable</a:t>
            </a:r>
          </a:p>
          <a:p>
            <a:pPr lvl="2"/>
            <a:r>
              <a:rPr lang="en-US" dirty="0" smtClean="0"/>
              <a:t>Plot only averages!</a:t>
            </a:r>
          </a:p>
          <a:p>
            <a:pPr lvl="2"/>
            <a:r>
              <a:rPr lang="en-US" dirty="0" smtClean="0"/>
              <a:t>X axis has the </a:t>
            </a:r>
            <a:r>
              <a:rPr lang="en-US" dirty="0" err="1" smtClean="0"/>
              <a:t>indep</a:t>
            </a:r>
            <a:r>
              <a:rPr lang="en-US" dirty="0" smtClean="0"/>
              <a:t>. variable</a:t>
            </a:r>
          </a:p>
          <a:p>
            <a:pPr lvl="2"/>
            <a:r>
              <a:rPr lang="en-US" dirty="0" smtClean="0"/>
              <a:t>Y axis has the dep. variable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7999" y="152400"/>
          <a:ext cx="2133600" cy="3730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533400"/>
                <a:gridCol w="533400"/>
                <a:gridCol w="533400"/>
              </a:tblGrid>
              <a:tr h="612843">
                <a:tc>
                  <a:txBody>
                    <a:bodyPr/>
                    <a:lstStyle/>
                    <a:p>
                      <a:r>
                        <a:rPr lang="en-US" dirty="0" smtClean="0"/>
                        <a:t>Trial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</a:t>
                      </a:r>
                      <a:r>
                        <a:rPr lang="en-US" baseline="0" dirty="0" smtClean="0"/>
                        <a:t> var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 var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 var 3</a:t>
                      </a:r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5…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219">
                <a:tc>
                  <a:txBody>
                    <a:bodyPr/>
                    <a:lstStyle/>
                    <a:p>
                      <a:r>
                        <a:rPr lang="en-US" dirty="0" smtClean="0"/>
                        <a:t>..10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12843">
                <a:tc>
                  <a:txBody>
                    <a:bodyPr/>
                    <a:lstStyle/>
                    <a:p>
                      <a:r>
                        <a:rPr lang="en-US" dirty="0" smtClean="0"/>
                        <a:t>Avg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elizabeth_parvo.NK\Local Settings\Temporary Internet Files\Content.IE5\9KNIWWQ7\MCj039633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029200"/>
            <a:ext cx="868680" cy="905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7651</TotalTime>
  <Words>667</Words>
  <Application>Microsoft Macintosh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Scientific Method and Metric System</vt:lpstr>
      <vt:lpstr>Metric Measurements</vt:lpstr>
      <vt:lpstr>Observation Skills</vt:lpstr>
      <vt:lpstr>Precision vs. Accuracy</vt:lpstr>
      <vt:lpstr>PowerPoint Presentation</vt:lpstr>
      <vt:lpstr>Parts of the Scientific Method</vt:lpstr>
      <vt:lpstr>Scientific Method 2</vt:lpstr>
      <vt:lpstr>Writing a Hypothesis</vt:lpstr>
      <vt:lpstr>Data</vt:lpstr>
      <vt:lpstr>Parts of a Conclusion</vt:lpstr>
      <vt:lpstr>Use formal writing:  No I, me, my or you!</vt:lpstr>
      <vt:lpstr>PowerPoint Presentation</vt:lpstr>
    </vt:vector>
  </TitlesOfParts>
  <Company>nksd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Curriculum</dc:title>
  <dc:creator>elizabeth_parvo</dc:creator>
  <cp:lastModifiedBy>Science Faculty</cp:lastModifiedBy>
  <cp:revision>477</cp:revision>
  <dcterms:created xsi:type="dcterms:W3CDTF">2009-09-18T16:23:17Z</dcterms:created>
  <dcterms:modified xsi:type="dcterms:W3CDTF">2012-09-18T19:01:40Z</dcterms:modified>
</cp:coreProperties>
</file>